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89" r:id="rId2"/>
    <p:sldId id="292" r:id="rId3"/>
    <p:sldId id="293" r:id="rId4"/>
    <p:sldId id="300" r:id="rId5"/>
    <p:sldId id="302" r:id="rId6"/>
    <p:sldId id="313" r:id="rId7"/>
    <p:sldId id="314" r:id="rId8"/>
    <p:sldId id="303" r:id="rId9"/>
    <p:sldId id="304" r:id="rId10"/>
    <p:sldId id="308" r:id="rId11"/>
    <p:sldId id="309" r:id="rId12"/>
    <p:sldId id="312" r:id="rId13"/>
    <p:sldId id="307" r:id="rId14"/>
    <p:sldId id="315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740" autoAdjust="0"/>
    <p:restoredTop sz="90072" autoAdjust="0"/>
  </p:normalViewPr>
  <p:slideViewPr>
    <p:cSldViewPr>
      <p:cViewPr varScale="1">
        <p:scale>
          <a:sx n="105" d="100"/>
          <a:sy n="105" d="100"/>
        </p:scale>
        <p:origin x="-17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6B7E99-F6FC-40D0-AF95-A62630219F64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52A5D-9F1D-4343-98BD-1701888824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mamadysh/mamadyshski/dou" TargetMode="External"/><Relationship Id="rId2" Type="http://schemas.openxmlformats.org/officeDocument/2006/relationships/hyperlink" Target="mailto:dou.alenyshka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дошкольного образования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 «Красногорский детский сад «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Мамадышского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(краткая презентация) 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> </a:t>
            </a:r>
            <a:r>
              <a:rPr lang="ru-RU" sz="1800" dirty="0" smtClean="0"/>
              <a:t>Приведена в соответствии с федеральной образовательной программой дошкольного образования (приказ от 25.11.2022 № 1028)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800" u="sng" dirty="0" smtClean="0">
                <a:hlinkClick r:id="rId2"/>
              </a:rPr>
              <a:t>http://publication.pravo.gov.ru/Document/View/0001202212280044 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157192"/>
            <a:ext cx="7859216" cy="968971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Образовательные области: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83264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i="1" dirty="0" smtClean="0"/>
              <a:t>    </a:t>
            </a:r>
            <a:r>
              <a:rPr lang="ru-RU" sz="1500" i="1" dirty="0" smtClean="0"/>
              <a:t>Образовательная область "Социально-коммуникативное развитие"</a:t>
            </a:r>
            <a:r>
              <a:rPr lang="ru-RU" sz="1500" dirty="0" smtClean="0"/>
              <a:t> направлена на: усвоение и присвоение норм, правил поведения и морально-нравственных ценностей, принятых в российском обществе; развитие общения ребенка со взрослыми и сверстниками, формирование готовности к совместной деятельности и сотрудничеству; формирование у ребенка основ гражданственности и патриотизма, уважительного отношения и чувства принадлежности к своей семье, сообществу детей и взрослых в Организации, региону проживания и стране в целом; развитие эмоциональной отзывчивости и сопереживания, социального и эмоционального интеллекта, воспитание гуманных чувств и отношений; развитие самостоятельности и инициативности, планирования и регуляции ребенком собственных действий; формирование позитивных установок к различным видам труда и творчества; формирование основ социальной навигации и безопасного поведения в быту и природе, социуме и </a:t>
            </a:r>
            <a:r>
              <a:rPr lang="ru-RU" sz="1500" dirty="0" err="1" smtClean="0"/>
              <a:t>медиапространстве</a:t>
            </a:r>
            <a:r>
              <a:rPr lang="ru-RU" sz="1500" dirty="0" smtClean="0"/>
              <a:t> (цифровой среде).</a:t>
            </a:r>
            <a:endParaRPr lang="en-US" sz="1500" dirty="0" smtClean="0"/>
          </a:p>
          <a:p>
            <a:pPr algn="just">
              <a:buNone/>
            </a:pPr>
            <a:r>
              <a:rPr lang="en-US" sz="1600" i="1" dirty="0" smtClean="0"/>
              <a:t>        </a:t>
            </a:r>
          </a:p>
          <a:p>
            <a:pPr algn="just">
              <a:buNone/>
            </a:pPr>
            <a:r>
              <a:rPr lang="en-US" sz="1600" i="1" dirty="0" smtClean="0"/>
              <a:t>       </a:t>
            </a:r>
            <a:r>
              <a:rPr lang="ru-RU" sz="1600" i="1" dirty="0" smtClean="0"/>
              <a:t>Образовательная область "Речевое развитие"</a:t>
            </a:r>
            <a:r>
              <a:rPr lang="ru-RU" sz="1600" dirty="0" smtClean="0"/>
              <a:t> включает: владение речью как средством коммуникации, познания и самовыражения; формирование правильного звукопроизношения; развитие звуковой и интонационной культуры речи; развитие фонематического слуха; обогащение активного и пассивного словарного запаса; развитие грамматически правильной и связной речи (диалогической и монологической); ознакомление с литературными произведениями различных жанров (фольклор, художественная и познавательная литература), формирование их осмысленного восприятия; развитие речевого творчества; формирование предпосылок к обучению грамоте.</a:t>
            </a:r>
            <a:endParaRPr lang="ru-RU" sz="15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en-US" sz="1400" i="1" dirty="0" smtClean="0"/>
              <a:t>        </a:t>
            </a:r>
            <a:r>
              <a:rPr lang="ru-RU" sz="1400" i="1" dirty="0" smtClean="0"/>
              <a:t>Образовательная область "Познавательное развитие"</a:t>
            </a:r>
            <a:r>
              <a:rPr lang="ru-RU" sz="1400" dirty="0" smtClean="0"/>
              <a:t> направлена на: развитие любознательности, интереса и мотивации к познавательной деятельности; освоение сенсорных эталонов и </a:t>
            </a:r>
            <a:r>
              <a:rPr lang="ru-RU" sz="1400" dirty="0" err="1" smtClean="0"/>
              <a:t>перцептивных</a:t>
            </a:r>
            <a:r>
              <a:rPr lang="ru-RU" sz="1400" dirty="0" smtClean="0"/>
              <a:t> (обследовательских) действий, развитие поисковых исследовательских умений, мыслительных операций, воображения и способности к творческому преобразованию объектов познания, становление сознания; формирование целостной картины мира, представлений об объектах окружающего мира, их свойствах и отношениях; формирование основ экологической культуры, знаний об особенностях и многообразии природы Родного края и различных континентов, о взаимосвязях внутри природных сообществ и роли человека в природе, правилах поведения в природной среде, воспитание гуманного отношения к природе; формирование представлений о себе и ближайшем социальном окружении, культурно-исторических событиях, традициях и </a:t>
            </a:r>
            <a:r>
              <a:rPr lang="ru-RU" sz="1400" dirty="0" err="1" smtClean="0"/>
              <a:t>социокультурных</a:t>
            </a:r>
            <a:r>
              <a:rPr lang="ru-RU" sz="1400" dirty="0" smtClean="0"/>
              <a:t> ценностях малой родины и Отечества, многообразии стран и народов мира; формирование представлений о количестве, числе, счете, величине, геометрических фигурах, пространстве, времени, математических зависимостях и отношениях этих категорий, овладение логико-математическими способами их познания; формирование представлений о цифровых средствах познания окружающего мира, способах их безопасного использования.</a:t>
            </a:r>
            <a:endParaRPr lang="en-US" sz="1400" dirty="0" smtClean="0"/>
          </a:p>
          <a:p>
            <a:pPr algn="just">
              <a:buNone/>
            </a:pPr>
            <a:endParaRPr lang="en-US" sz="1400" dirty="0" smtClean="0"/>
          </a:p>
          <a:p>
            <a:pPr algn="just">
              <a:buNone/>
            </a:pPr>
            <a:r>
              <a:rPr lang="en-US" sz="1400" i="1" dirty="0" smtClean="0"/>
              <a:t>        </a:t>
            </a:r>
            <a:r>
              <a:rPr lang="ru-RU" sz="1400" i="1" dirty="0" smtClean="0"/>
              <a:t>Образовательная область "Художественно-эстетическое развитие"</a:t>
            </a:r>
            <a:r>
              <a:rPr lang="ru-RU" sz="1400" dirty="0" smtClean="0"/>
              <a:t> предполагает: развитие предпосылок ценностно-смыслового восприятия и понимания мира природы и произведений искусства (словесного, музыкального, изобразительного); становление эстетического и эмоционально-нравственного отношения к окружающему миру, воспитание эстетического вкуса; формирование элементарных представлений о видах искусства (музыка, живопись, театр, народное искусство и другое); формирование художественных умений и навыков в разных видах деятельности (рисовании, лепке, аппликации, художественном конструировании, пении, игре на детских музыкальных инструментах, музыкально-ритмических движениях, словесном творчестве и другое); освоение разнообразных средств художественной выразительности в различных видах искусства; реализацию художественно-творческих способностей ребенка в повседневной жизни и различных видах </a:t>
            </a:r>
            <a:r>
              <a:rPr lang="ru-RU" sz="1400" dirty="0" err="1" smtClean="0"/>
              <a:t>досуговой</a:t>
            </a:r>
            <a:r>
              <a:rPr lang="ru-RU" sz="1400" dirty="0" smtClean="0"/>
              <a:t> деятельности (праздники, развлечения и другое); развитие и поддержку самостоятельной творческой деятельности детей (изобразительной, конструктивной, музыкальной, художественно-речевой, театрализованной и другое).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400" i="1" dirty="0" smtClean="0"/>
              <a:t>        </a:t>
            </a:r>
            <a:r>
              <a:rPr lang="ru-RU" sz="1400" i="1" dirty="0" smtClean="0"/>
              <a:t>Образовательная область "Физическое развитие"</a:t>
            </a:r>
            <a:r>
              <a:rPr lang="ru-RU" sz="1400" dirty="0" smtClean="0"/>
              <a:t> предусматривает: приобретение ребенком двигательного опыта в различных видах деятельности детей, развитие психофизических качеств (быстрота, сила, ловкость, выносливость, гибкость), координационных способностей, крупных групп мышц и мелкой моторики; формирование опорно-двигательного аппарата, развитие равновесия, глазомера, ориентировки в пространстве; овладение основными движениями (метание, ползание, лазанье, ходьба, бег, прыжки); обучение </a:t>
            </a:r>
            <a:r>
              <a:rPr lang="ru-RU" sz="1400" dirty="0" err="1" smtClean="0"/>
              <a:t>общеразвивающим</a:t>
            </a:r>
            <a:r>
              <a:rPr lang="ru-RU" sz="1400" dirty="0" smtClean="0"/>
              <a:t> упражнениям, музыкально-ритмическим движениям, подвижным играм, спортивным упражнениям и элементам спортивных игр (баскетбол, футбол, хоккей, бадминтон, настольный теннис, городки, кегли и другое); воспитание нравственно-волевых качеств (воля, смелость, выдержка и другое); воспитание интереса к различным видам спорта и чувства гордости за выдающиеся достижения российских спортсменов; приобщение 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бережного отношения к своему здоровью и здоровью окружающих.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/>
                <a:ea typeface="Times New Roman"/>
              </a:rPr>
              <a:t>Взаимодействие педагогического коллектива </a:t>
            </a:r>
            <a:br>
              <a:rPr lang="ru-RU" sz="2400" b="1" dirty="0" smtClean="0">
                <a:latin typeface="Times New Roman"/>
                <a:ea typeface="Times New Roman"/>
              </a:rPr>
            </a:br>
            <a:r>
              <a:rPr lang="ru-RU" sz="2400" b="1" dirty="0" smtClean="0">
                <a:latin typeface="Times New Roman"/>
                <a:ea typeface="Times New Roman"/>
              </a:rPr>
              <a:t>с семьями воспитанников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  </a:t>
            </a:r>
            <a:r>
              <a:rPr lang="en-US" dirty="0" smtClean="0"/>
              <a:t> </a:t>
            </a:r>
            <a:r>
              <a:rPr lang="ru-RU" sz="1400" dirty="0" smtClean="0"/>
              <a:t>Для создания условий, обеспечивающих целостное развитие личности детей, в учреждении осуществляется взаимодействие с семьями воспитанников: </a:t>
            </a:r>
          </a:p>
          <a:p>
            <a:pPr algn="just"/>
            <a:r>
              <a:rPr lang="ru-RU" sz="1400" dirty="0" smtClean="0"/>
              <a:t>знакомство с семьей: встречи-знакомства, анкетирование, индивидуальные беседы информирование родителей о ходе образовательного процесса: индивидуальные и групповые консультации, родительские собрания, оформление информационных стендов, организация выставок детского творчества, фотовыставки, размещение материалов на сайте образовательного учреждения, оформление групповых </a:t>
            </a:r>
            <a:r>
              <a:rPr lang="ru-RU" sz="1400" dirty="0" err="1" smtClean="0"/>
              <a:t>портфолио</a:t>
            </a:r>
            <a:r>
              <a:rPr lang="ru-RU" sz="1400" dirty="0" smtClean="0"/>
              <a:t>, информационных листов, приглашение родителей на детские концерты и праздники, создание памяток и др.;</a:t>
            </a:r>
          </a:p>
          <a:p>
            <a:pPr algn="just"/>
            <a:r>
              <a:rPr lang="ru-RU" sz="1400" dirty="0" smtClean="0"/>
              <a:t>образование родителей: проведение родительских собраний, проведение мастер-классов, консультаций, семинаров, организация семейных встреч;</a:t>
            </a:r>
          </a:p>
          <a:p>
            <a:pPr algn="just"/>
            <a:r>
              <a:rPr lang="ru-RU" sz="1400" dirty="0" smtClean="0"/>
              <a:t>совместная деятельность: привлечение родителей к участию в конкурсах, выставках, к организации семейных праздников, к участию в детской исследовательской и проектной деятельности.</a:t>
            </a:r>
          </a:p>
          <a:p>
            <a:pPr indent="0"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Контактная информация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Телефон: 8(85563) 3-37-05</a:t>
            </a:r>
            <a:r>
              <a:rPr lang="ru-RU" sz="1800" b="1" dirty="0" smtClean="0"/>
              <a:t> </a:t>
            </a:r>
          </a:p>
          <a:p>
            <a:pPr>
              <a:buNone/>
            </a:pPr>
            <a:r>
              <a:rPr lang="en-US" sz="1800" dirty="0" smtClean="0"/>
              <a:t>e-mail</a:t>
            </a:r>
            <a:r>
              <a:rPr lang="ru-RU" sz="1800" dirty="0" smtClean="0"/>
              <a:t>: </a:t>
            </a:r>
            <a:r>
              <a:rPr lang="ru-RU" sz="1800" u="sng" dirty="0" err="1" smtClean="0">
                <a:hlinkClick r:id="rId2"/>
              </a:rPr>
              <a:t>dou.alenyshka@mail.ru</a:t>
            </a: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Сайт детского сада: </a:t>
            </a:r>
            <a:r>
              <a:rPr lang="en-US" sz="1800" dirty="0" smtClean="0">
                <a:hlinkClick r:id="rId3"/>
              </a:rPr>
              <a:t>https://edu.tatar.ru/mamadysh/mamadyshski/dou</a:t>
            </a:r>
            <a:endParaRPr lang="ru-RU" sz="1800" u="sng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Нормативно-правовая база ОП ДО: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</p:spPr>
        <p:txBody>
          <a:bodyPr>
            <a:normAutofit lnSpcReduction="10000"/>
          </a:bodyPr>
          <a:lstStyle/>
          <a:p>
            <a:pPr lvl="0" algn="just"/>
            <a:r>
              <a:rPr lang="ru-RU" sz="1400" dirty="0" smtClean="0"/>
              <a:t>Указ Президента Российской Федерации от 21 июля 2020 г. № 474 «О национальных целях развития Российской Федерации на период до 2030 года»;</a:t>
            </a:r>
          </a:p>
          <a:p>
            <a:pPr lvl="0" algn="just"/>
            <a:r>
              <a:rPr lang="ru-RU" sz="1400" dirty="0" smtClean="0"/>
              <a:t>Указ Президента Российской Федерации от 9 ноября 2022 г.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lvl="0" algn="just"/>
            <a:r>
              <a:rPr lang="ru-RU" sz="1400" dirty="0" smtClean="0"/>
              <a:t>Федеральный закон от 29 декабря 2012 г. № 273-ФЗ «Об образовании в Российской Федерации»;</a:t>
            </a:r>
          </a:p>
          <a:p>
            <a:pPr lvl="0" algn="just"/>
            <a:r>
              <a:rPr lang="ru-RU" sz="1400" dirty="0" smtClean="0"/>
              <a:t>Федеральный закон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lvl="0" algn="just"/>
            <a:r>
              <a:rPr lang="ru-RU" sz="1400" dirty="0" smtClean="0"/>
              <a:t>Федеральный закон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  <a:p>
            <a:pPr lvl="0" algn="just"/>
            <a:r>
              <a:rPr lang="ru-RU" sz="1400" dirty="0" smtClean="0"/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  <a:endParaRPr lang="en-US" sz="1400" dirty="0" smtClean="0"/>
          </a:p>
          <a:p>
            <a:pPr lvl="0" algn="just"/>
            <a:r>
              <a:rPr lang="ru-RU" sz="1400" dirty="0" smtClean="0"/>
              <a:t>Федеральный государственный образовательный стандарт дошкольного образования (утвержден приказом </a:t>
            </a:r>
            <a:r>
              <a:rPr lang="ru-RU" sz="1400" dirty="0" err="1" smtClean="0"/>
              <a:t>Минобрнауки</a:t>
            </a:r>
            <a:r>
              <a:rPr lang="ru-RU" sz="1400" dirty="0" smtClean="0"/>
              <a:t>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1400" dirty="0" err="1" smtClean="0"/>
              <a:t>Минпросвещения</a:t>
            </a:r>
            <a:r>
              <a:rPr lang="ru-RU" sz="1400" dirty="0" smtClean="0"/>
              <a:t> России от 8 ноября 2022 г. № 955, зарегистрировано в Минюсте России 6 февраля 2023 г., регистрационный № 72264);</a:t>
            </a:r>
          </a:p>
          <a:p>
            <a:pPr lvl="0" algn="just"/>
            <a:r>
              <a:rPr lang="ru-RU" sz="1400" dirty="0" smtClean="0"/>
              <a:t>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sz="1400" dirty="0" err="1" smtClean="0"/>
              <a:t>Минпросвещения</a:t>
            </a:r>
            <a:r>
              <a:rPr lang="ru-RU" sz="1400" dirty="0" smtClean="0"/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 lvl="0" algn="just"/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/>
          </a:bodyPr>
          <a:lstStyle/>
          <a:p>
            <a:pPr lvl="0" algn="just"/>
            <a:r>
              <a:rPr lang="ru-RU" sz="1400" dirty="0" smtClean="0"/>
              <a:t>Постановление Главного государственного санитарного врача РФ № 28 от 28.09.2020 г. «Об утверждении санитарных правил 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lvl="0" algn="just"/>
            <a:r>
              <a:rPr lang="ru-RU" sz="1400" dirty="0" smtClean="0"/>
              <a:t>Постановление Главного государственного санитарного врача РФ № 32 от 27.10.2020 г. «Об утверждении санитарно-эпидемиологических правил и норм </a:t>
            </a:r>
            <a:r>
              <a:rPr lang="ru-RU" sz="1400" dirty="0" err="1" smtClean="0"/>
              <a:t>СанПиН</a:t>
            </a:r>
            <a:r>
              <a:rPr lang="ru-RU" sz="1400" dirty="0" smtClean="0"/>
              <a:t> 2.3/2.4.3590-20 «Санитарно-эпидемиологические требования к организации общественного питания населения»;</a:t>
            </a:r>
          </a:p>
          <a:p>
            <a:pPr lvl="0" algn="just"/>
            <a:r>
              <a:rPr lang="ru-RU" sz="1400" dirty="0" smtClean="0"/>
              <a:t>Постановление Главного государственного санитарного врача РФ № 2 от 28.01.2021 г. «Об утверждении санитарных правил и норм </a:t>
            </a:r>
            <a:r>
              <a:rPr lang="ru-RU" sz="1400" dirty="0" err="1" smtClean="0"/>
              <a:t>СанПиН</a:t>
            </a:r>
            <a:r>
              <a:rPr lang="ru-RU" sz="1400" dirty="0" smtClean="0"/>
              <a:t> 1.2.3685-21 «Гигиенические нормативы и требования к обеспечению безопасности и (или) безвредности для человека факторов среды обитания».</a:t>
            </a:r>
            <a:endParaRPr lang="en-US" dirty="0" smtClean="0"/>
          </a:p>
          <a:p>
            <a:pPr algn="just">
              <a:buNone/>
            </a:pPr>
            <a:r>
              <a:rPr lang="ru-RU" sz="1500" b="1" dirty="0" smtClean="0"/>
              <a:t>Региональные документы:</a:t>
            </a:r>
            <a:endParaRPr lang="ru-RU" sz="1500" dirty="0" smtClean="0"/>
          </a:p>
          <a:p>
            <a:pPr algn="just"/>
            <a:r>
              <a:rPr lang="ru-RU" sz="1500" dirty="0" smtClean="0"/>
              <a:t>Закон Республики Татарстан "Об образовании" от 22 июля 2013 г. N 68-ЗРТ; </a:t>
            </a:r>
          </a:p>
          <a:p>
            <a:pPr algn="just"/>
            <a:r>
              <a:rPr lang="ru-RU" sz="1500" dirty="0" smtClean="0"/>
              <a:t>Закон Республики Татарстан № 16 от 03.03.2012 г. «О государственных языках Республики Татарстан и других языках в Республике Татарстан».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Цели и задачи реализации Программы: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764704"/>
            <a:ext cx="8784976" cy="5976664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sz="2400" dirty="0" smtClean="0"/>
              <a:t>     </a:t>
            </a:r>
            <a:r>
              <a:rPr lang="en-US" sz="2400" dirty="0" smtClean="0"/>
              <a:t>   </a:t>
            </a:r>
            <a:r>
              <a:rPr lang="ru-RU" sz="2200" b="1" dirty="0" smtClean="0"/>
              <a:t>Целью</a:t>
            </a:r>
            <a:r>
              <a:rPr lang="ru-RU" sz="2200" dirty="0" smtClean="0"/>
              <a:t> Программы является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 </a:t>
            </a:r>
            <a:endParaRPr lang="en-US" sz="2200" dirty="0" smtClean="0"/>
          </a:p>
          <a:p>
            <a:pPr algn="just">
              <a:buNone/>
            </a:pPr>
            <a:endParaRPr lang="ru-RU" sz="2200" dirty="0" smtClean="0"/>
          </a:p>
          <a:p>
            <a:pPr algn="just">
              <a:buNone/>
            </a:pPr>
            <a:r>
              <a:rPr lang="ru-RU" sz="2200" dirty="0" smtClean="0"/>
              <a:t>      Цели Программы достигаются через решение следующих задач:</a:t>
            </a:r>
          </a:p>
          <a:p>
            <a:pPr algn="just"/>
            <a:r>
              <a:rPr lang="ru-RU" sz="2200" dirty="0" smtClean="0"/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2200" dirty="0" smtClean="0"/>
              <a:t>приобщение детей (в соответствии с возрастными особенностями)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2200" dirty="0" smtClean="0"/>
              <a:t>построение (структурирование) содержания образовательной деятельности на основе учета возрастных и индивидуальных особенностей развития;</a:t>
            </a:r>
            <a:endParaRPr lang="en-US" sz="2200" dirty="0" smtClean="0"/>
          </a:p>
          <a:p>
            <a:pPr algn="just"/>
            <a:r>
              <a:rPr lang="ru-RU" sz="2200" dirty="0" smtClean="0"/>
              <a:t>создание условий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algn="just"/>
            <a:r>
              <a:rPr lang="ru-RU" sz="2200" dirty="0" smtClean="0"/>
              <a:t>охрана и укрепление физического и психического здоровья детей, в том числе их эмоционального благополучия;</a:t>
            </a:r>
            <a:endParaRPr lang="en-US" sz="2200" dirty="0" smtClean="0"/>
          </a:p>
          <a:p>
            <a:pPr algn="just"/>
            <a:r>
              <a:rPr lang="ru-RU" sz="2200" dirty="0" smtClean="0"/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ребенка, его инициативности, самостоятельности и ответственности;</a:t>
            </a:r>
            <a:endParaRPr lang="en-US" sz="2200" dirty="0" smtClean="0"/>
          </a:p>
          <a:p>
            <a:pPr algn="just"/>
            <a:r>
              <a:rPr lang="ru-RU" sz="2200" dirty="0" smtClean="0"/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algn="just"/>
            <a:r>
              <a:rPr lang="ru-RU" sz="2200" dirty="0" smtClean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pPr algn="just"/>
            <a:endParaRPr lang="ru-RU" sz="1400" dirty="0" smtClean="0"/>
          </a:p>
          <a:p>
            <a:pPr algn="just"/>
            <a:endParaRPr lang="ru-RU" sz="1400" dirty="0" smtClean="0"/>
          </a:p>
          <a:p>
            <a:pPr algn="just"/>
            <a:endParaRPr lang="ru-RU" sz="1400" dirty="0" smtClean="0"/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822"/>
            <a:ext cx="8229600" cy="119675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Принципы и подходы к формированию Программы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12776"/>
            <a:ext cx="8604862" cy="5802438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полноценное проживание ребенком всех этапов детства (младенческого, раннего и дошкольного возрастов), обогащение (амплификация) детского развития;</a:t>
            </a:r>
          </a:p>
          <a:p>
            <a:pPr algn="just"/>
            <a:r>
              <a:rPr lang="ru-RU" sz="1400" dirty="0" smtClean="0"/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algn="just"/>
            <a:r>
              <a:rPr lang="ru-RU" sz="1400" dirty="0" smtClean="0"/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(далее вместе – взрослые);</a:t>
            </a:r>
          </a:p>
          <a:p>
            <a:pPr algn="just"/>
            <a:r>
              <a:rPr lang="ru-RU" sz="1400" dirty="0" smtClean="0"/>
              <a:t>признание ребенка полноценным участником (субъектом) образовательных отношений;</a:t>
            </a:r>
          </a:p>
          <a:p>
            <a:pPr algn="just"/>
            <a:r>
              <a:rPr lang="ru-RU" sz="1400" dirty="0" smtClean="0"/>
              <a:t>поддержка инициативы детей в различных видах деятельности;</a:t>
            </a:r>
          </a:p>
          <a:p>
            <a:pPr algn="just"/>
            <a:r>
              <a:rPr lang="ru-RU" sz="1400" dirty="0" smtClean="0"/>
              <a:t>сотрудничество ДОО с семьей;</a:t>
            </a:r>
          </a:p>
          <a:p>
            <a:pPr algn="just"/>
            <a:r>
              <a:rPr lang="ru-RU" sz="1400" dirty="0" smtClean="0"/>
              <a:t>приобщение детей к </a:t>
            </a:r>
            <a:r>
              <a:rPr lang="ru-RU" sz="1400" dirty="0" err="1" smtClean="0"/>
              <a:t>социокультурным</a:t>
            </a:r>
            <a:r>
              <a:rPr lang="ru-RU" sz="1400" dirty="0" smtClean="0"/>
              <a:t> нормам, традициям семьи, общества и государства;</a:t>
            </a:r>
          </a:p>
          <a:p>
            <a:pPr algn="just"/>
            <a:r>
              <a:rPr lang="ru-RU" sz="1400" dirty="0" smtClean="0"/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algn="just"/>
            <a:r>
              <a:rPr lang="ru-RU" sz="1400" dirty="0" smtClean="0"/>
              <a:t>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algn="just"/>
            <a:r>
              <a:rPr lang="ru-RU" sz="1400" dirty="0" smtClean="0"/>
              <a:t>учет этнокультурной ситуации развития детей.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Образовательная программа состоит: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</a:t>
            </a:r>
            <a:r>
              <a:rPr lang="en-US" sz="2400" dirty="0" smtClean="0"/>
              <a:t> </a:t>
            </a:r>
            <a:r>
              <a:rPr lang="ru-RU" sz="1600" dirty="0" smtClean="0"/>
              <a:t>из обязательной части - не менее 60% от общего объема Программы и части, формируемой участниками образовательных отношений - не более 40 %. </a:t>
            </a:r>
          </a:p>
          <a:p>
            <a:pPr algn="just">
              <a:buNone/>
            </a:pPr>
            <a:r>
              <a:rPr lang="ru-RU" sz="1600" dirty="0" smtClean="0"/>
              <a:t>       </a:t>
            </a:r>
            <a:r>
              <a:rPr lang="en-US" sz="1600" dirty="0" smtClean="0"/>
              <a:t> </a:t>
            </a:r>
            <a:r>
              <a:rPr lang="ru-RU" sz="1600" dirty="0" smtClean="0"/>
              <a:t>Обе части являются взаимодополняющими. </a:t>
            </a:r>
          </a:p>
          <a:p>
            <a:endParaRPr lang="ru-RU" sz="1600" dirty="0" smtClean="0"/>
          </a:p>
          <a:p>
            <a:pPr algn="just">
              <a:buNone/>
            </a:pPr>
            <a:r>
              <a:rPr lang="ru-RU" sz="1600" dirty="0" smtClean="0"/>
              <a:t>       </a:t>
            </a:r>
            <a:r>
              <a:rPr lang="ru-RU" sz="1600" b="1" dirty="0" smtClean="0"/>
              <a:t>Обязательная часть </a:t>
            </a:r>
            <a:r>
              <a:rPr lang="ru-RU" sz="1600" dirty="0" smtClean="0"/>
              <a:t>Программы соответствует ФОП ДО и обеспечивает: </a:t>
            </a:r>
          </a:p>
          <a:p>
            <a:pPr lvl="0" algn="just"/>
            <a:r>
              <a:rPr lang="ru-RU" sz="1600" dirty="0" smtClean="0"/>
              <a:t>обучение и воспитание ребенка дошкольного возраста как гражданина Российской Федерации, формирование основ его гражданской и культурной идентичности на доступном его возрасту содержании доступными средствами; </a:t>
            </a:r>
          </a:p>
          <a:p>
            <a:pPr lvl="0" algn="just"/>
            <a:r>
              <a:rPr lang="ru-RU" sz="1600" dirty="0" smtClean="0"/>
              <a:t>создание единого ядра содержания дошкольного образования (далее – ДО), ориентированного на приобщение детей к духовно-нравственным и </a:t>
            </a:r>
            <a:r>
              <a:rPr lang="ru-RU" sz="1600" dirty="0" err="1" smtClean="0"/>
              <a:t>социокультурным</a:t>
            </a:r>
            <a:r>
              <a:rPr lang="ru-RU" sz="1600" dirty="0" smtClean="0"/>
              <a:t> ценностям российского народа, воспитание подрастающего поколения как знающего и уважающего историю и культуру своей семьи, большой и малой Родины;</a:t>
            </a:r>
          </a:p>
          <a:p>
            <a:pPr lvl="0" algn="just"/>
            <a:r>
              <a:rPr lang="ru-RU" sz="1600" dirty="0" smtClean="0"/>
              <a:t>создание единого федерального образовательного пространства воспитания и обучения детей от рождения до поступления в общеобразовательную организацию, обеспечивающего ребенку и его родителям (законным представителям), равные, качественные условия ДО, вне зависимости от места проживания.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Вариативная часть </a:t>
            </a:r>
          </a:p>
          <a:p>
            <a:pPr algn="just">
              <a:buNone/>
            </a:pPr>
            <a:r>
              <a:rPr lang="ru-RU" sz="1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Формируется участниками образовательного процесса, отражает специфику климатических, национальных, социально-экономических и других условий.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Региональный компонент составлен с учетом национальных и региональных особенностей Республики Татарстан и решается через реализацию программ: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- «Региональная программа дошкольного образования» под редакцией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Р.К .,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-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һәм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башка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милләт балаларына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өйрәтү программасы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авторы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Кидрячева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Р.Г., Исаева Р.С. и др.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В МБДОУ «Красногорский ДС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реализуются УМК по обучению детей двум государственным языкам: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- УМК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- «Говорим по-татарски» -  по обучению русскоязычных детей татарскому языку ,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- УМК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телдә сөйләшәбез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(Говорим на родном языке) -  по обучению детей татар родному языку.</a:t>
            </a:r>
          </a:p>
          <a:p>
            <a:pPr algn="just">
              <a:buFontTx/>
              <a:buChar char="-"/>
            </a:pPr>
            <a:endParaRPr lang="ru-RU" sz="29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ОП ДО: </a:t>
            </a:r>
          </a:p>
          <a:p>
            <a:pPr marL="0" indent="0">
              <a:lnSpc>
                <a:spcPct val="80000"/>
              </a:lnSpc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80000"/>
              </a:lnSpc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Целевой раздел </a:t>
            </a:r>
          </a:p>
          <a:p>
            <a:pPr marL="514350" indent="-514350">
              <a:lnSpc>
                <a:spcPct val="80000"/>
              </a:lnSpc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Содержательный раздел </a:t>
            </a:r>
          </a:p>
          <a:p>
            <a:pPr marL="514350" indent="-514350">
              <a:lnSpc>
                <a:spcPct val="80000"/>
              </a:lnSpc>
              <a:buAutoNum type="romanU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Организационный раздел</a:t>
            </a:r>
            <a:endParaRPr lang="ru-RU" b="1" dirty="0">
              <a:latin typeface="Times New Roman" pitchFamily="18" charset="0"/>
              <a:ea typeface="Batang" panose="02030600000101010101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dirty="0" smtClean="0"/>
              <a:t>       </a:t>
            </a:r>
            <a:r>
              <a:rPr lang="ru-RU" sz="1400" b="1" dirty="0" smtClean="0"/>
              <a:t>В целевом разделе</a:t>
            </a:r>
            <a:r>
              <a:rPr lang="ru-RU" sz="1400" dirty="0" smtClean="0"/>
              <a:t> Программы представлены цели, задачи, принципы и подходы к ее формированию; планируемые результаты освоения Программы в раннем, дошкольном возрастах, а также на этапе завершения освоения Программы; характеристики особенностей развития детей раннего и дошкольного возрастов, подходы к педагогической диагностике планируемых результатов.</a:t>
            </a:r>
          </a:p>
          <a:p>
            <a:pPr algn="just">
              <a:buNone/>
            </a:pPr>
            <a:r>
              <a:rPr lang="ru-RU" sz="1400" dirty="0" smtClean="0"/>
              <a:t>       </a:t>
            </a:r>
            <a:r>
              <a:rPr lang="ru-RU" sz="1400" b="1" dirty="0" smtClean="0"/>
              <a:t>Содержательный раздел </a:t>
            </a:r>
            <a:r>
              <a:rPr lang="ru-RU" sz="1400" dirty="0" smtClean="0"/>
              <a:t>Программы включает описание:</a:t>
            </a:r>
          </a:p>
          <a:p>
            <a:pPr lvl="0" algn="just"/>
            <a:r>
              <a:rPr lang="ru-RU" sz="1400" dirty="0" smtClean="0"/>
              <a:t>задач и содержания образовательной деятельности по каждой из образовательных областей для всех возрастных групп обучающихся (социально-коммуникативное, познавательное, речевое, художественно-эстетическое, физическое развитие) в соответствии с федеральной программой и с учетом используемых методических пособий, обеспечивающих реализацию данного содержания; </a:t>
            </a:r>
          </a:p>
          <a:p>
            <a:pPr lvl="0" algn="just"/>
            <a:r>
              <a:rPr lang="ru-RU" sz="1400" dirty="0" smtClean="0"/>
              <a:t>вариативных форм, способов, методов и средств реализации программы с учетом возрастных и индивидуальных особенностей воспитанников, специфики их образовательных потребностей и интересов; </a:t>
            </a:r>
          </a:p>
          <a:p>
            <a:pPr lvl="0" algn="just"/>
            <a:r>
              <a:rPr lang="ru-RU" sz="1400" dirty="0" smtClean="0"/>
              <a:t>особенностей образовательной деятельности разных видов и культурных практик;</a:t>
            </a:r>
          </a:p>
          <a:p>
            <a:pPr lvl="0" algn="just"/>
            <a:r>
              <a:rPr lang="ru-RU" sz="1400" dirty="0" smtClean="0"/>
              <a:t>способов поддержки детской инициативы; </a:t>
            </a:r>
          </a:p>
          <a:p>
            <a:pPr lvl="0" algn="just"/>
            <a:r>
              <a:rPr lang="ru-RU" sz="1400" dirty="0" smtClean="0"/>
              <a:t>особенностей взаимодействия педагогического коллектива с семьями обучающихся; </a:t>
            </a:r>
          </a:p>
          <a:p>
            <a:pPr algn="just"/>
            <a:r>
              <a:rPr lang="ru-RU" sz="1400" dirty="0" smtClean="0"/>
              <a:t>образовательной деятельности по профессиональной коррекции нарушений развития детей.</a:t>
            </a:r>
            <a:endParaRPr lang="en-US" sz="1400" dirty="0" smtClean="0"/>
          </a:p>
          <a:p>
            <a:pPr algn="just">
              <a:buNone/>
            </a:pPr>
            <a:r>
              <a:rPr lang="en-US" sz="1400" dirty="0" smtClean="0"/>
              <a:t>         </a:t>
            </a:r>
            <a:r>
              <a:rPr lang="ru-RU" sz="1400" dirty="0" smtClean="0"/>
              <a:t>Содержательный раздел включает рабочую программу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</a:t>
            </a:r>
            <a:endParaRPr lang="en-US" sz="1400" dirty="0" smtClean="0"/>
          </a:p>
          <a:p>
            <a:pPr algn="just">
              <a:buNone/>
            </a:pPr>
            <a:r>
              <a:rPr lang="en-US" sz="1400" dirty="0" smtClean="0"/>
              <a:t>        </a:t>
            </a:r>
            <a:r>
              <a:rPr lang="ru-RU" sz="1400" b="1" dirty="0" smtClean="0"/>
              <a:t>Организационный раздел </a:t>
            </a:r>
            <a:r>
              <a:rPr lang="ru-RU" sz="1400" dirty="0" smtClean="0"/>
              <a:t>Программы включает описание: </a:t>
            </a:r>
          </a:p>
          <a:p>
            <a:pPr lvl="0" algn="just"/>
            <a:r>
              <a:rPr lang="ru-RU" sz="1400" dirty="0" smtClean="0"/>
              <a:t>психолого-педагогических и кадровых условий реализации Программы; </a:t>
            </a:r>
          </a:p>
          <a:p>
            <a:pPr lvl="0" algn="just"/>
            <a:r>
              <a:rPr lang="ru-RU" sz="1400" dirty="0" smtClean="0"/>
              <a:t>организации развивающей предметно-пространственной среды (далее – РППС); </a:t>
            </a:r>
          </a:p>
          <a:p>
            <a:pPr lvl="0" algn="just"/>
            <a:r>
              <a:rPr lang="ru-RU" sz="1400" dirty="0" smtClean="0"/>
              <a:t>материально-техническое обеспечение Программы;</a:t>
            </a:r>
          </a:p>
          <a:p>
            <a:pPr lvl="0" algn="just"/>
            <a:r>
              <a:rPr lang="ru-RU" sz="1400" dirty="0" smtClean="0"/>
              <a:t>обеспеченность методическими материалами и средствами обучения и воспитания.</a:t>
            </a:r>
          </a:p>
          <a:p>
            <a:pPr algn="just">
              <a:buNone/>
            </a:pPr>
            <a:endParaRPr lang="ru-RU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70000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1209</TotalTime>
  <Words>2053</Words>
  <Application>Microsoft Office PowerPoint</Application>
  <PresentationFormat>Экран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Образовательная программа дошкольного образования  муниципального бюджетного дошкольного образовательного учреждения «Красногорский детский сад «Аленушка» Мамадышского муниципального района Республики Татарстан  (краткая презентация)    Приведена в соответствии с федеральной образовательной программой дошкольного образования (приказ от 25.11.2022 № 1028) http://publication.pravo.gov.ru/Document/View/0001202212280044  </vt:lpstr>
      <vt:lpstr>Нормативно-правовая база ОП ДО:</vt:lpstr>
      <vt:lpstr>Слайд 3</vt:lpstr>
      <vt:lpstr>Цели и задачи реализации Программы:</vt:lpstr>
      <vt:lpstr>Принципы и подходы к формированию Программы</vt:lpstr>
      <vt:lpstr>Образовательная программа состоит:</vt:lpstr>
      <vt:lpstr>Слайд 7</vt:lpstr>
      <vt:lpstr>Слайд 8</vt:lpstr>
      <vt:lpstr>Слайд 9</vt:lpstr>
      <vt:lpstr>Образовательные области:</vt:lpstr>
      <vt:lpstr>Слайд 11</vt:lpstr>
      <vt:lpstr>Слайд 12</vt:lpstr>
      <vt:lpstr>Взаимодействие педагогического коллектива  с семьями воспитанников</vt:lpstr>
      <vt:lpstr>Контактная информация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дошкольного образования Муниципального бюджетного дошкольного образовательного учреждения детского сада общеразвивающего вида № 16 «Тополек» Бугульминского муниципального района Республики Татарстан на 2016-2021г.г.</dc:title>
  <dc:creator>Юлия</dc:creator>
  <cp:lastModifiedBy>Alenushka</cp:lastModifiedBy>
  <cp:revision>189</cp:revision>
  <dcterms:created xsi:type="dcterms:W3CDTF">2017-06-07T03:24:12Z</dcterms:created>
  <dcterms:modified xsi:type="dcterms:W3CDTF">2023-09-29T10:13:52Z</dcterms:modified>
</cp:coreProperties>
</file>